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0" r:id="rId8"/>
  </p:sldIdLst>
  <p:sldSz cx="18288000" cy="10287000"/>
  <p:notesSz cx="6858000" cy="9144000"/>
  <p:embeddedFontLst>
    <p:embeddedFont>
      <p:font typeface="Abadi" panose="020B0604020104020204" pitchFamily="34" charset="0"/>
      <p:regular r:id="rId9"/>
    </p:embeddedFont>
    <p:embeddedFont>
      <p:font typeface="Archivo Black" panose="020B0604020202020204" charset="0"/>
      <p:regular r:id="rId10"/>
    </p:embeddedFont>
    <p:embeddedFont>
      <p:font typeface="Cotoris" panose="020E0402080508020303" charset="0"/>
      <p:regular r:id="rId11"/>
    </p:embeddedFont>
    <p:embeddedFont>
      <p:font typeface="Garet" panose="020B0604020202020204" charset="0"/>
      <p:regular r:id="rId12"/>
    </p:embeddedFont>
    <p:embeddedFont>
      <p:font typeface="Garet Bold" panose="020B0604020202020204" charset="0"/>
      <p:regular r:id="rId13"/>
    </p:embeddedFont>
    <p:embeddedFont>
      <p:font typeface="Impact" panose="020B0806030902050204" pitchFamily="34" charset="0"/>
      <p:regular r:id="rId14"/>
    </p:embeddedFont>
    <p:embeddedFont>
      <p:font typeface="Notable" panose="020B0604020202020204" charset="0"/>
      <p:regular r:id="rId15"/>
    </p:embeddedFont>
    <p:embeddedFont>
      <p:font typeface="The Seasons" panose="020B0604020202020204" charset="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60" d="100"/>
          <a:sy n="60" d="100"/>
        </p:scale>
        <p:origin x="370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5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8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10" Type="http://schemas.openxmlformats.org/officeDocument/2006/relationships/font" Target="fonts/font2.fntdata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2C6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0381" b="-2739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5400000">
            <a:off x="4455776" y="-2742760"/>
            <a:ext cx="3500818" cy="12031370"/>
          </a:xfrm>
          <a:custGeom>
            <a:avLst/>
            <a:gdLst/>
            <a:ahLst/>
            <a:cxnLst/>
            <a:rect l="l" t="t" r="r" b="b"/>
            <a:pathLst>
              <a:path w="3500818" h="12031370">
                <a:moveTo>
                  <a:pt x="0" y="0"/>
                </a:moveTo>
                <a:lnTo>
                  <a:pt x="3500818" y="0"/>
                </a:lnTo>
                <a:lnTo>
                  <a:pt x="3500818" y="12031370"/>
                </a:lnTo>
                <a:lnTo>
                  <a:pt x="0" y="120313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999"/>
            </a:blip>
            <a:stretch>
              <a:fillRect l="-121621" r="-12162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-382467" y="-25817"/>
            <a:ext cx="16387079" cy="10259403"/>
          </a:xfrm>
          <a:custGeom>
            <a:avLst/>
            <a:gdLst/>
            <a:ahLst/>
            <a:cxnLst/>
            <a:rect l="l" t="t" r="r" b="b"/>
            <a:pathLst>
              <a:path w="16387079" h="10259403">
                <a:moveTo>
                  <a:pt x="16387079" y="0"/>
                </a:moveTo>
                <a:lnTo>
                  <a:pt x="0" y="0"/>
                </a:lnTo>
                <a:lnTo>
                  <a:pt x="0" y="10259403"/>
                </a:lnTo>
                <a:lnTo>
                  <a:pt x="16387079" y="10259403"/>
                </a:lnTo>
                <a:lnTo>
                  <a:pt x="16387079" y="0"/>
                </a:lnTo>
                <a:close/>
              </a:path>
            </a:pathLst>
          </a:custGeom>
          <a:blipFill>
            <a:blip r:embed="rId4">
              <a:alphaModFix amt="54000"/>
            </a:blip>
            <a:stretch>
              <a:fillRect t="-116880" r="-10851" b="-97893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Freeform 5"/>
          <p:cNvSpPr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-124409" y="27597"/>
            <a:ext cx="6486438" cy="10231806"/>
          </a:xfrm>
          <a:custGeom>
            <a:avLst/>
            <a:gdLst/>
            <a:ahLst/>
            <a:cxnLst/>
            <a:rect l="l" t="t" r="r" b="b"/>
            <a:pathLst>
              <a:path w="6486438" h="10231806">
                <a:moveTo>
                  <a:pt x="6486438" y="0"/>
                </a:moveTo>
                <a:lnTo>
                  <a:pt x="0" y="0"/>
                </a:lnTo>
                <a:lnTo>
                  <a:pt x="0" y="10231806"/>
                </a:lnTo>
                <a:lnTo>
                  <a:pt x="6486438" y="10231806"/>
                </a:lnTo>
                <a:lnTo>
                  <a:pt x="6486438" y="0"/>
                </a:lnTo>
                <a:close/>
              </a:path>
            </a:pathLst>
          </a:custGeom>
          <a:blipFill>
            <a:blip r:embed="rId5"/>
            <a:stretch>
              <a:fillRect l="-4502" r="-65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7917422" y="4526783"/>
            <a:ext cx="9373830" cy="16914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1" algn="just">
              <a:spcBef>
                <a:spcPct val="0"/>
              </a:spcBef>
            </a:pPr>
            <a:r>
              <a:rPr lang="en-US" sz="2748" spc="-217" dirty="0">
                <a:solidFill>
                  <a:srgbClr val="FFFFFF"/>
                </a:solidFill>
                <a:ea typeface="Archivo Black"/>
                <a:cs typeface="Archivo Black"/>
                <a:sym typeface="Archivo Black"/>
              </a:rPr>
              <a:t>An AI-powered chatbot that regularly checks in with users, detects signs of stress or low mood through natural conversation, and offers personalized, positive suggestions like breathing exercises, journaling, or music—acting as a friendly, non-intrusive digital mental health companion available anytime.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122845" y="7587331"/>
            <a:ext cx="3594108" cy="3662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14"/>
              </a:lnSpc>
              <a:spcBef>
                <a:spcPct val="0"/>
              </a:spcBef>
            </a:pPr>
            <a:r>
              <a:rPr lang="en-US" sz="2242" b="1">
                <a:solidFill>
                  <a:srgbClr val="F3FFF6"/>
                </a:solidFill>
                <a:latin typeface="Garet Bold"/>
                <a:ea typeface="Garet Bold"/>
                <a:cs typeface="Garet Bold"/>
                <a:sym typeface="Garet Bold"/>
              </a:rPr>
              <a:t>PRESENTED BY: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122845" y="7980688"/>
            <a:ext cx="3594108" cy="3662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14"/>
              </a:lnSpc>
              <a:spcBef>
                <a:spcPct val="0"/>
              </a:spcBef>
            </a:pPr>
            <a:r>
              <a:rPr lang="en-US" sz="2242" dirty="0">
                <a:solidFill>
                  <a:srgbClr val="F3FFF6"/>
                </a:solidFill>
                <a:latin typeface="Garet"/>
                <a:ea typeface="Garet"/>
                <a:cs typeface="Garet"/>
                <a:sym typeface="Garet"/>
              </a:rPr>
              <a:t>Your Name: ANUPRIYA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728255" y="7587331"/>
            <a:ext cx="3594108" cy="3662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14"/>
              </a:lnSpc>
              <a:spcBef>
                <a:spcPct val="0"/>
              </a:spcBef>
            </a:pPr>
            <a:r>
              <a:rPr lang="en-US" sz="2242" b="1">
                <a:solidFill>
                  <a:srgbClr val="F3FFF6"/>
                </a:solidFill>
                <a:latin typeface="Garet Bold"/>
                <a:ea typeface="Garet Bold"/>
                <a:cs typeface="Garet Bold"/>
                <a:sym typeface="Garet Bold"/>
              </a:rPr>
              <a:t>PRESENTED TO: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728255" y="7980688"/>
            <a:ext cx="4423971" cy="7323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14"/>
              </a:lnSpc>
              <a:spcBef>
                <a:spcPct val="0"/>
              </a:spcBef>
            </a:pPr>
            <a:r>
              <a:rPr lang="en-US" sz="2242">
                <a:solidFill>
                  <a:srgbClr val="F3FFF6"/>
                </a:solidFill>
                <a:latin typeface="Garet"/>
                <a:ea typeface="Garet"/>
                <a:cs typeface="Garet"/>
                <a:sym typeface="Garet"/>
              </a:rPr>
              <a:t>Ai Agents Workshop - Mini Hackathon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333417" y="2131410"/>
            <a:ext cx="13081753" cy="2295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8490"/>
              </a:lnSpc>
              <a:spcBef>
                <a:spcPct val="0"/>
              </a:spcBef>
            </a:pPr>
            <a:r>
              <a:rPr lang="en-US" sz="10885" u="none" spc="-859" dirty="0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MENTAL HEALTH CHECK-IN AGENT</a:t>
            </a:r>
          </a:p>
        </p:txBody>
      </p:sp>
      <p:sp>
        <p:nvSpPr>
          <p:cNvPr id="12" name="TextBox 12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10719" y="1069247"/>
            <a:ext cx="11417728" cy="297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 spc="122" dirty="0">
                <a:solidFill>
                  <a:srgbClr val="FFFFFF"/>
                </a:solidFill>
                <a:latin typeface="Cotoris"/>
                <a:ea typeface="Cotoris"/>
                <a:cs typeface="Cotoris"/>
                <a:sym typeface="Cotoris"/>
              </a:rPr>
              <a:t>Kapidhwaj Association of Modern logic, Automation, Learning and career Advancement</a:t>
            </a:r>
          </a:p>
        </p:txBody>
      </p:sp>
      <p:sp>
        <p:nvSpPr>
          <p:cNvPr id="13" name="TextBox 13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43056" y="111853"/>
            <a:ext cx="5876527" cy="9168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72"/>
              </a:lnSpc>
              <a:spcBef>
                <a:spcPct val="0"/>
              </a:spcBef>
            </a:pPr>
            <a:r>
              <a:rPr lang="en-US" sz="5337" spc="816" dirty="0">
                <a:solidFill>
                  <a:srgbClr val="FFFFFF"/>
                </a:solidFill>
                <a:latin typeface="Notable"/>
                <a:ea typeface="Notable"/>
                <a:cs typeface="Notable"/>
                <a:sym typeface="Notable"/>
              </a:rPr>
              <a:t>K.A.M.A.L.A</a:t>
            </a:r>
          </a:p>
        </p:txBody>
      </p:sp>
      <p:grpSp>
        <p:nvGrpSpPr>
          <p:cNvPr id="14" name="Group 14"/>
          <p:cNvGrpSpPr>
            <a:grpSpLocks noGrp="1" noUngrp="1" noRot="1" noMove="1" noResize="1"/>
          </p:cNvGrpSpPr>
          <p:nvPr/>
        </p:nvGrpSpPr>
        <p:grpSpPr>
          <a:xfrm>
            <a:off x="13357948" y="9454144"/>
            <a:ext cx="4920527" cy="779443"/>
            <a:chOff x="0" y="0"/>
            <a:chExt cx="6560703" cy="1039257"/>
          </a:xfrm>
        </p:grpSpPr>
        <p:sp>
          <p:nvSpPr>
            <p:cNvPr id="15" name="Freeform 15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201803" y="0"/>
              <a:ext cx="1358900" cy="963057"/>
            </a:xfrm>
            <a:custGeom>
              <a:avLst/>
              <a:gdLst/>
              <a:ahLst/>
              <a:cxnLst/>
              <a:rect l="l" t="t" r="r" b="b"/>
              <a:pathLst>
                <a:path w="1358900" h="963057">
                  <a:moveTo>
                    <a:pt x="0" y="0"/>
                  </a:moveTo>
                  <a:lnTo>
                    <a:pt x="1358900" y="0"/>
                  </a:lnTo>
                  <a:lnTo>
                    <a:pt x="1358900" y="963057"/>
                  </a:lnTo>
                  <a:lnTo>
                    <a:pt x="0" y="9630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2466" t="-9405" r="-1008" b="-36600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645227"/>
              <a:ext cx="5201803" cy="3940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348"/>
                </a:lnSpc>
                <a:spcBef>
                  <a:spcPct val="0"/>
                </a:spcBef>
              </a:pPr>
              <a:r>
                <a:rPr lang="en-US" sz="1677" spc="256" dirty="0">
                  <a:solidFill>
                    <a:srgbClr val="FFFFFF"/>
                  </a:solidFill>
                  <a:latin typeface="The Seasons"/>
                  <a:ea typeface="The Seasons"/>
                  <a:cs typeface="The Seasons"/>
                  <a:sym typeface="The Seasons"/>
                </a:rPr>
                <a:t>Kapidhwaj Innovations Pvt Ltd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F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43056" y="1433102"/>
            <a:ext cx="17538116" cy="8402275"/>
            <a:chOff x="0" y="0"/>
            <a:chExt cx="3890539" cy="186390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890538" cy="1863905"/>
            </a:xfrm>
            <a:custGeom>
              <a:avLst/>
              <a:gdLst/>
              <a:ahLst/>
              <a:cxnLst/>
              <a:rect l="l" t="t" r="r" b="b"/>
              <a:pathLst>
                <a:path w="3890538" h="1863905">
                  <a:moveTo>
                    <a:pt x="0" y="0"/>
                  </a:moveTo>
                  <a:lnTo>
                    <a:pt x="3890538" y="0"/>
                  </a:lnTo>
                  <a:lnTo>
                    <a:pt x="3890538" y="1863905"/>
                  </a:lnTo>
                  <a:lnTo>
                    <a:pt x="0" y="186390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3890539" cy="1902005"/>
            </a:xfrm>
            <a:prstGeom prst="rect">
              <a:avLst/>
            </a:prstGeom>
          </p:spPr>
          <p:txBody>
            <a:bodyPr lIns="60313" tIns="60313" rIns="60313" bIns="60313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785989" y="1714500"/>
            <a:ext cx="14716021" cy="10863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83"/>
              </a:lnSpc>
            </a:pPr>
            <a:r>
              <a:rPr lang="en-US" sz="8028" dirty="0">
                <a:solidFill>
                  <a:srgbClr val="262F43"/>
                </a:solidFill>
                <a:latin typeface="Impact"/>
                <a:ea typeface="Impact"/>
                <a:cs typeface="Impact"/>
                <a:sym typeface="Impact"/>
              </a:rPr>
              <a:t>WORKFLOW DIAGRAM</a:t>
            </a:r>
          </a:p>
        </p:txBody>
      </p:sp>
      <p:sp>
        <p:nvSpPr>
          <p:cNvPr id="6" name="TextBox 6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10719" y="1069247"/>
            <a:ext cx="11417728" cy="297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 spc="122" dirty="0">
                <a:solidFill>
                  <a:srgbClr val="000000"/>
                </a:solidFill>
                <a:latin typeface="Cotoris"/>
                <a:ea typeface="Cotoris"/>
                <a:cs typeface="Cotoris"/>
                <a:sym typeface="Cotoris"/>
              </a:rPr>
              <a:t>Kapidhwaj Association of Modern logic, Automation, Learning and career Advancement</a:t>
            </a:r>
          </a:p>
        </p:txBody>
      </p:sp>
      <p:sp>
        <p:nvSpPr>
          <p:cNvPr id="7" name="TextBox 7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43056" y="111853"/>
            <a:ext cx="5876527" cy="9168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72"/>
              </a:lnSpc>
              <a:spcBef>
                <a:spcPct val="0"/>
              </a:spcBef>
            </a:pPr>
            <a:r>
              <a:rPr lang="en-US" sz="5337" spc="816" dirty="0">
                <a:solidFill>
                  <a:srgbClr val="000000"/>
                </a:solidFill>
                <a:latin typeface="Notable"/>
                <a:ea typeface="Notable"/>
                <a:cs typeface="Notable"/>
                <a:sym typeface="Notable"/>
              </a:rPr>
              <a:t>K.A.M.A.L.A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5BF0BD4-88E4-5F11-F9A3-C3305F89DAC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4138" t="22242" r="11724" b="28102"/>
          <a:stretch>
            <a:fillRect/>
          </a:stretch>
        </p:blipFill>
        <p:spPr>
          <a:xfrm>
            <a:off x="1981200" y="2788158"/>
            <a:ext cx="13563600" cy="656303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F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43056" y="1433102"/>
            <a:ext cx="17522420" cy="8455717"/>
            <a:chOff x="0" y="0"/>
            <a:chExt cx="1357525" cy="65509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57525" cy="655095"/>
            </a:xfrm>
            <a:custGeom>
              <a:avLst/>
              <a:gdLst/>
              <a:ahLst/>
              <a:cxnLst/>
              <a:rect l="l" t="t" r="r" b="b"/>
              <a:pathLst>
                <a:path w="1357525" h="655095">
                  <a:moveTo>
                    <a:pt x="0" y="0"/>
                  </a:moveTo>
                  <a:lnTo>
                    <a:pt x="1357525" y="0"/>
                  </a:lnTo>
                  <a:lnTo>
                    <a:pt x="1357525" y="655095"/>
                  </a:lnTo>
                  <a:lnTo>
                    <a:pt x="0" y="65509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 dirty="0"/>
            </a:p>
            <a:p>
              <a:endParaRPr lang="en-US" dirty="0"/>
            </a:p>
            <a:p>
              <a:endParaRPr lang="en-US" dirty="0"/>
            </a:p>
            <a:p>
              <a:endParaRPr lang="en-US" dirty="0"/>
            </a:p>
            <a:p>
              <a:endParaRPr lang="en-US" dirty="0"/>
            </a:p>
            <a:p>
              <a:endParaRPr lang="en-US" dirty="0"/>
            </a:p>
            <a:p>
              <a:pPr marL="2286000" lvl="4" indent="-457200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en-US" sz="2800" dirty="0">
                  <a:latin typeface="Abadi" panose="020B0604020104020204" pitchFamily="34" charset="0"/>
                </a:rPr>
                <a:t>🧠 Sentiment Detection          Understands emotional tone from text responses</a:t>
              </a:r>
            </a:p>
            <a:p>
              <a:pPr marL="2286000" lvl="4" indent="-457200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en-US" sz="2800" dirty="0">
                  <a:latin typeface="Abadi" panose="020B0604020104020204" pitchFamily="34" charset="0"/>
                </a:rPr>
                <a:t>🕒 Autonomous Check-ins      Customizable schedule with reminders</a:t>
              </a:r>
            </a:p>
            <a:p>
              <a:pPr marL="2286000" lvl="4" indent="-457200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en-US" sz="2800" dirty="0">
                  <a:latin typeface="Abadi" panose="020B0604020104020204" pitchFamily="34" charset="0"/>
                </a:rPr>
                <a:t>💡 Smart Suggestions            Breathwork, music, journaling, hydration reminders</a:t>
              </a:r>
            </a:p>
            <a:p>
              <a:pPr marL="2286000" lvl="4" indent="-457200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en-US" sz="2800" dirty="0">
                  <a:latin typeface="Abadi" panose="020B0604020104020204" pitchFamily="34" charset="0"/>
                </a:rPr>
                <a:t>📈 Mood History                   Visual graph of mood over days (user-only access)</a:t>
              </a:r>
            </a:p>
            <a:p>
              <a:pPr marL="2286000" lvl="4" indent="-457200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en-US" sz="2800" dirty="0">
                  <a:latin typeface="Abadi" panose="020B0604020104020204" pitchFamily="34" charset="0"/>
                </a:rPr>
                <a:t>🌍 Multilingual Support          Can be localized for different regions and cultures</a:t>
              </a:r>
            </a:p>
            <a:p>
              <a:pPr marL="2286000" lvl="4" indent="-457200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en-US" sz="2800" dirty="0">
                  <a:latin typeface="Abadi" panose="020B0604020104020204" pitchFamily="34" charset="0"/>
                </a:rPr>
                <a:t>🚨 Distress Handling              Gentle alert to helplines when serious issues detected</a:t>
              </a:r>
            </a:p>
            <a:p>
              <a:pPr marL="1371600" lvl="2" indent="-457200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endParaRPr lang="en-US" sz="2800" dirty="0"/>
            </a:p>
            <a:p>
              <a:pPr marL="1371600" lvl="2" indent="-457200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endParaRPr lang="en-US" sz="2800" dirty="0"/>
            </a:p>
            <a:p>
              <a:pPr marL="1371600" lvl="2" indent="-457200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endParaRPr lang="en-US" sz="2800" dirty="0"/>
            </a:p>
            <a:p>
              <a:endParaRPr lang="en-US" dirty="0"/>
            </a:p>
            <a:p>
              <a:endParaRPr lang="en-US" dirty="0"/>
            </a:p>
            <a:p>
              <a:endParaRPr lang="en-US" dirty="0"/>
            </a:p>
            <a:p>
              <a:endParaRPr lang="en-US" dirty="0"/>
            </a:p>
            <a:p>
              <a:endParaRPr lang="en-US" dirty="0"/>
            </a:p>
            <a:p>
              <a:endParaRPr lang="en-US" dirty="0"/>
            </a:p>
            <a:p>
              <a:endParaRPr lang="en-US" dirty="0"/>
            </a:p>
            <a:p>
              <a:endParaRPr lang="en-US" dirty="0"/>
            </a:p>
            <a:p>
              <a:endParaRPr lang="en-US" dirty="0"/>
            </a:p>
            <a:p>
              <a:endParaRPr lang="en-US" dirty="0"/>
            </a:p>
            <a:p>
              <a:endParaRPr lang="en-US" dirty="0"/>
            </a:p>
            <a:p>
              <a:endParaRPr lang="en-US" dirty="0"/>
            </a:p>
            <a:p>
              <a:endParaRPr lang="en-US" dirty="0"/>
            </a:p>
            <a:p>
              <a:endParaRPr lang="en-US" dirty="0"/>
            </a:p>
            <a:p>
              <a:endParaRPr lang="en-US" dirty="0"/>
            </a:p>
            <a:p>
              <a:endParaRPr lang="en-US" dirty="0"/>
            </a:p>
            <a:p>
              <a:endParaRPr lang="en-US" dirty="0"/>
            </a:p>
            <a:p>
              <a:endParaRPr lang="en-US" dirty="0"/>
            </a:p>
            <a:p>
              <a:endParaRPr lang="en-US" dirty="0"/>
            </a:p>
            <a:p>
              <a:endParaRPr lang="en-US" dirty="0"/>
            </a:p>
            <a:p>
              <a:endParaRPr lang="en-US" dirty="0"/>
            </a:p>
            <a:p>
              <a:endParaRPr lang="en-US" dirty="0"/>
            </a:p>
            <a:p>
              <a:endParaRPr lang="en-US" dirty="0"/>
            </a:p>
            <a:p>
              <a:endParaRPr lang="en-US" dirty="0"/>
            </a:p>
            <a:p>
              <a:endParaRPr lang="en-US" dirty="0"/>
            </a:p>
            <a:p>
              <a:endParaRPr lang="en-US" dirty="0"/>
            </a:p>
            <a:p>
              <a:endParaRPr lang="en-US" dirty="0"/>
            </a:p>
            <a:p>
              <a:endParaRPr lang="en-US" dirty="0"/>
            </a:p>
            <a:p>
              <a:endParaRPr lang="en-US" dirty="0"/>
            </a:p>
            <a:p>
              <a:endParaRPr lang="en-US" dirty="0"/>
            </a:p>
            <a:p>
              <a:endParaRPr lang="en-US" dirty="0"/>
            </a:p>
            <a:p>
              <a:endParaRPr lang="en-US" dirty="0"/>
            </a:p>
            <a:p>
              <a:endParaRPr lang="en-US" dirty="0"/>
            </a:p>
            <a:p>
              <a:endParaRPr lang="en-US" dirty="0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357525" cy="693195"/>
            </a:xfrm>
            <a:prstGeom prst="rect">
              <a:avLst/>
            </a:prstGeom>
          </p:spPr>
          <p:txBody>
            <a:bodyPr lIns="172697" tIns="172697" rIns="172697" bIns="172697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7010400" y="1858207"/>
            <a:ext cx="4081462" cy="10828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84"/>
              </a:lnSpc>
            </a:pPr>
            <a:r>
              <a:rPr lang="en-US" sz="8030" dirty="0">
                <a:solidFill>
                  <a:srgbClr val="262F43"/>
                </a:solidFill>
                <a:latin typeface="Impact"/>
                <a:ea typeface="Impact"/>
                <a:cs typeface="Impact"/>
                <a:sym typeface="Impact"/>
              </a:rPr>
              <a:t>USE CASE</a:t>
            </a:r>
          </a:p>
        </p:txBody>
      </p:sp>
      <p:sp>
        <p:nvSpPr>
          <p:cNvPr id="6" name="TextBox 6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10719" y="1069247"/>
            <a:ext cx="11417728" cy="297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 spc="122" dirty="0">
                <a:solidFill>
                  <a:srgbClr val="000000"/>
                </a:solidFill>
                <a:latin typeface="Cotoris"/>
                <a:ea typeface="Cotoris"/>
                <a:cs typeface="Cotoris"/>
                <a:sym typeface="Cotoris"/>
              </a:rPr>
              <a:t>Kapidhwaj Association of Modern logic, Automation, Learning and career Advancement</a:t>
            </a:r>
          </a:p>
        </p:txBody>
      </p:sp>
      <p:sp>
        <p:nvSpPr>
          <p:cNvPr id="7" name="TextBox 7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43056" y="111853"/>
            <a:ext cx="5876527" cy="9168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72"/>
              </a:lnSpc>
              <a:spcBef>
                <a:spcPct val="0"/>
              </a:spcBef>
            </a:pPr>
            <a:r>
              <a:rPr lang="en-US" sz="5337" spc="816" dirty="0">
                <a:solidFill>
                  <a:srgbClr val="000000"/>
                </a:solidFill>
                <a:latin typeface="Notable"/>
                <a:ea typeface="Notable"/>
                <a:cs typeface="Notable"/>
                <a:sym typeface="Notable"/>
              </a:rPr>
              <a:t>K.A.M.A.L.A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F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443056" y="1691498"/>
            <a:ext cx="17227642" cy="8418895"/>
            <a:chOff x="0" y="0"/>
            <a:chExt cx="1557628" cy="76119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557628" cy="761190"/>
            </a:xfrm>
            <a:custGeom>
              <a:avLst/>
              <a:gdLst/>
              <a:ahLst/>
              <a:cxnLst/>
              <a:rect l="l" t="t" r="r" b="b"/>
              <a:pathLst>
                <a:path w="1557628" h="761190">
                  <a:moveTo>
                    <a:pt x="0" y="0"/>
                  </a:moveTo>
                  <a:lnTo>
                    <a:pt x="1557628" y="0"/>
                  </a:lnTo>
                  <a:lnTo>
                    <a:pt x="1557628" y="761190"/>
                  </a:lnTo>
                  <a:lnTo>
                    <a:pt x="0" y="76119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 dirty="0"/>
            </a:p>
            <a:p>
              <a:endParaRPr lang="en-US" dirty="0"/>
            </a:p>
            <a:p>
              <a:endParaRPr lang="en-US" dirty="0"/>
            </a:p>
            <a:p>
              <a:endParaRPr lang="en-US" dirty="0"/>
            </a:p>
            <a:p>
              <a:endParaRPr lang="en-US" dirty="0"/>
            </a:p>
            <a:p>
              <a:endParaRPr lang="en-US" dirty="0"/>
            </a:p>
            <a:p>
              <a:endParaRPr lang="en-US" dirty="0"/>
            </a:p>
            <a:p>
              <a:pPr marL="3028950" lvl="6" indent="-285750" algn="just">
                <a:buFont typeface="Arial" panose="020B0604020202020204" pitchFamily="34" charset="0"/>
                <a:buChar char="•"/>
              </a:pPr>
              <a:r>
                <a:rPr lang="en-US" sz="3200" dirty="0">
                  <a:latin typeface="Abadi" panose="020B0604020104020204" pitchFamily="34" charset="0"/>
                </a:rPr>
                <a:t>Provides non-judgmental emotional support</a:t>
              </a:r>
            </a:p>
            <a:p>
              <a:pPr marL="3028950" lvl="6" indent="-285750" algn="just">
                <a:buFont typeface="Arial" panose="020B0604020202020204" pitchFamily="34" charset="0"/>
                <a:buChar char="•"/>
              </a:pPr>
              <a:endParaRPr lang="en-US" sz="3200" dirty="0">
                <a:latin typeface="Abadi" panose="020B0604020104020204" pitchFamily="34" charset="0"/>
              </a:endParaRPr>
            </a:p>
            <a:p>
              <a:pPr marL="3028950" lvl="6" indent="-285750" algn="just">
                <a:buFont typeface="Arial" panose="020B0604020202020204" pitchFamily="34" charset="0"/>
                <a:buChar char="•"/>
              </a:pPr>
              <a:r>
                <a:rPr lang="en-US" sz="3200" dirty="0">
                  <a:latin typeface="Abadi" panose="020B0604020104020204" pitchFamily="34" charset="0"/>
                </a:rPr>
                <a:t>Helps users build healthy mental habits</a:t>
              </a:r>
            </a:p>
            <a:p>
              <a:pPr marL="3028950" lvl="6" indent="-285750" algn="just">
                <a:buFont typeface="Arial" panose="020B0604020202020204" pitchFamily="34" charset="0"/>
                <a:buChar char="•"/>
              </a:pPr>
              <a:endParaRPr lang="en-US" sz="3200" dirty="0">
                <a:latin typeface="Abadi" panose="020B0604020104020204" pitchFamily="34" charset="0"/>
              </a:endParaRPr>
            </a:p>
            <a:p>
              <a:pPr marL="3028950" lvl="6" indent="-285750" algn="just">
                <a:buFont typeface="Arial" panose="020B0604020202020204" pitchFamily="34" charset="0"/>
                <a:buChar char="•"/>
              </a:pPr>
              <a:r>
                <a:rPr lang="en-US" sz="3200" dirty="0">
                  <a:latin typeface="Abadi" panose="020B0604020104020204" pitchFamily="34" charset="0"/>
                </a:rPr>
                <a:t>Detects early signs of stress and burnout</a:t>
              </a:r>
            </a:p>
            <a:p>
              <a:pPr marL="3028950" lvl="6" indent="-285750" algn="just">
                <a:buFont typeface="Arial" panose="020B0604020202020204" pitchFamily="34" charset="0"/>
                <a:buChar char="•"/>
              </a:pPr>
              <a:endParaRPr lang="en-US" sz="3200" dirty="0">
                <a:latin typeface="Abadi" panose="020B0604020104020204" pitchFamily="34" charset="0"/>
              </a:endParaRPr>
            </a:p>
            <a:p>
              <a:pPr marL="3028950" lvl="6" indent="-285750" algn="just">
                <a:buFont typeface="Arial" panose="020B0604020202020204" pitchFamily="34" charset="0"/>
                <a:buChar char="•"/>
              </a:pPr>
              <a:r>
                <a:rPr lang="en-US" sz="3200" dirty="0">
                  <a:latin typeface="Abadi" panose="020B0604020104020204" pitchFamily="34" charset="0"/>
                </a:rPr>
                <a:t>Is always available and customizable to user needs</a:t>
              </a:r>
            </a:p>
            <a:p>
              <a:pPr marL="3028950" lvl="6" indent="-285750" algn="just">
                <a:buFont typeface="Arial" panose="020B0604020202020204" pitchFamily="34" charset="0"/>
                <a:buChar char="•"/>
              </a:pPr>
              <a:endParaRPr lang="en-US" sz="3200" dirty="0">
                <a:latin typeface="Abadi" panose="020B0604020104020204" pitchFamily="34" charset="0"/>
              </a:endParaRPr>
            </a:p>
            <a:p>
              <a:pPr marL="3028950" lvl="6" indent="-285750" algn="just">
                <a:buFont typeface="Arial" panose="020B0604020202020204" pitchFamily="34" charset="0"/>
                <a:buChar char="•"/>
              </a:pPr>
              <a:r>
                <a:rPr lang="en-US" sz="3200" dirty="0">
                  <a:latin typeface="Abadi" panose="020B0604020104020204" pitchFamily="34" charset="0"/>
                </a:rPr>
                <a:t>Encourages self-reflection without pressure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1557628" cy="799290"/>
            </a:xfrm>
            <a:prstGeom prst="rect">
              <a:avLst/>
            </a:prstGeom>
          </p:spPr>
          <p:txBody>
            <a:bodyPr lIns="147979" tIns="147979" rIns="147979" bIns="147979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6096000" y="2095500"/>
            <a:ext cx="5517059" cy="8485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584"/>
              </a:lnSpc>
            </a:pPr>
            <a:r>
              <a:rPr lang="en-US" sz="8030" dirty="0">
                <a:solidFill>
                  <a:srgbClr val="262F43"/>
                </a:solidFill>
                <a:latin typeface="Impact"/>
                <a:ea typeface="Impact"/>
                <a:cs typeface="Impact"/>
                <a:sym typeface="Impact"/>
              </a:rPr>
              <a:t>ADVANTAGES</a:t>
            </a:r>
          </a:p>
        </p:txBody>
      </p:sp>
      <p:sp>
        <p:nvSpPr>
          <p:cNvPr id="8" name="TextBox 8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10719" y="1069247"/>
            <a:ext cx="11417728" cy="297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 spc="122" dirty="0">
                <a:solidFill>
                  <a:srgbClr val="000000"/>
                </a:solidFill>
                <a:latin typeface="Cotoris"/>
                <a:ea typeface="Cotoris"/>
                <a:cs typeface="Cotoris"/>
                <a:sym typeface="Cotoris"/>
              </a:rPr>
              <a:t>Kapidhwaj Association of Modern logic, Automation, Learning and career Advancement</a:t>
            </a:r>
          </a:p>
        </p:txBody>
      </p:sp>
      <p:sp>
        <p:nvSpPr>
          <p:cNvPr id="9" name="TextBox 9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43056" y="111853"/>
            <a:ext cx="5876527" cy="9168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72"/>
              </a:lnSpc>
              <a:spcBef>
                <a:spcPct val="0"/>
              </a:spcBef>
            </a:pPr>
            <a:r>
              <a:rPr lang="en-US" sz="5337" spc="816" dirty="0">
                <a:solidFill>
                  <a:srgbClr val="000000"/>
                </a:solidFill>
                <a:latin typeface="Notable"/>
                <a:ea typeface="Notable"/>
                <a:cs typeface="Notable"/>
                <a:sym typeface="Notable"/>
              </a:rPr>
              <a:t>K.A.M.A.L.A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F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10719" y="1069247"/>
            <a:ext cx="11417728" cy="297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 spc="122" dirty="0">
                <a:solidFill>
                  <a:srgbClr val="000000"/>
                </a:solidFill>
                <a:latin typeface="Cotoris"/>
                <a:ea typeface="Cotoris"/>
                <a:cs typeface="Cotoris"/>
                <a:sym typeface="Cotoris"/>
              </a:rPr>
              <a:t>Kapidhwaj Association of Modern logic, Automation, Learning and career Advancement</a:t>
            </a:r>
          </a:p>
        </p:txBody>
      </p:sp>
      <p:sp>
        <p:nvSpPr>
          <p:cNvPr id="3" name="TextBox 3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43056" y="111853"/>
            <a:ext cx="5876527" cy="9168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72"/>
              </a:lnSpc>
              <a:spcBef>
                <a:spcPct val="0"/>
              </a:spcBef>
            </a:pPr>
            <a:r>
              <a:rPr lang="en-US" sz="5337" spc="816" dirty="0">
                <a:solidFill>
                  <a:srgbClr val="000000"/>
                </a:solidFill>
                <a:latin typeface="Notable"/>
                <a:ea typeface="Notable"/>
                <a:cs typeface="Notable"/>
                <a:sym typeface="Notable"/>
              </a:rPr>
              <a:t>K.A.M.A.L.A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517637" y="1011709"/>
            <a:ext cx="17345814" cy="9037363"/>
            <a:chOff x="-8416" y="-38100"/>
            <a:chExt cx="1568312" cy="817108"/>
          </a:xfrm>
        </p:grpSpPr>
        <p:sp>
          <p:nvSpPr>
            <p:cNvPr id="5" name="Freeform 5"/>
            <p:cNvSpPr/>
            <p:nvPr/>
          </p:nvSpPr>
          <p:spPr>
            <a:xfrm>
              <a:off x="-8416" y="5202"/>
              <a:ext cx="1559896" cy="773806"/>
            </a:xfrm>
            <a:custGeom>
              <a:avLst/>
              <a:gdLst/>
              <a:ahLst/>
              <a:cxnLst/>
              <a:rect l="l" t="t" r="r" b="b"/>
              <a:pathLst>
                <a:path w="1559896" h="773806">
                  <a:moveTo>
                    <a:pt x="0" y="0"/>
                  </a:moveTo>
                  <a:lnTo>
                    <a:pt x="1559896" y="0"/>
                  </a:lnTo>
                  <a:lnTo>
                    <a:pt x="1559896" y="773806"/>
                  </a:lnTo>
                  <a:lnTo>
                    <a:pt x="0" y="77380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 dirty="0"/>
            </a:p>
            <a:p>
              <a:endParaRPr lang="en-US" dirty="0"/>
            </a:p>
            <a:p>
              <a:endParaRPr lang="en-US" sz="2800" dirty="0"/>
            </a:p>
            <a:p>
              <a:pPr algn="ctr"/>
              <a:r>
                <a:rPr lang="en-US" sz="2800" dirty="0"/>
                <a:t>A screenshot showing the virtual support this agent is providing on discord as automated in the workflow.</a:t>
              </a:r>
            </a:p>
            <a:p>
              <a:endParaRPr lang="en-US" dirty="0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1559896" cy="811906"/>
            </a:xfrm>
            <a:prstGeom prst="rect">
              <a:avLst/>
            </a:prstGeom>
          </p:spPr>
          <p:txBody>
            <a:bodyPr lIns="147979" tIns="147979" rIns="147979" bIns="147979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6382718" y="1724856"/>
            <a:ext cx="5885482" cy="7784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584"/>
              </a:lnSpc>
            </a:pPr>
            <a:r>
              <a:rPr lang="en-US" sz="4400" dirty="0">
                <a:solidFill>
                  <a:srgbClr val="262F43"/>
                </a:solidFill>
                <a:latin typeface="Impact"/>
                <a:ea typeface="Impact"/>
                <a:cs typeface="Impact"/>
                <a:sym typeface="Impact"/>
              </a:rPr>
              <a:t>Screenshot-1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F513D90-014E-585C-6CBE-C4AEC7849B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2982267"/>
            <a:ext cx="10591800" cy="661987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FA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00F4536-A6C9-DDF5-615B-334ADD9445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76F5CCB4-405E-B48B-4721-5AC911EAC83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10719" y="1069247"/>
            <a:ext cx="11417728" cy="297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 spc="122" dirty="0">
                <a:solidFill>
                  <a:srgbClr val="000000"/>
                </a:solidFill>
                <a:latin typeface="Cotoris"/>
                <a:ea typeface="Cotoris"/>
                <a:cs typeface="Cotoris"/>
                <a:sym typeface="Cotoris"/>
              </a:rPr>
              <a:t>Kapidhwaj Association of Modern logic, Automation, Learning and career Advancement</a:t>
            </a:r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CB050A19-7F9A-417C-1658-21FA45D6DA8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43056" y="111853"/>
            <a:ext cx="5876527" cy="9168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72"/>
              </a:lnSpc>
              <a:spcBef>
                <a:spcPct val="0"/>
              </a:spcBef>
            </a:pPr>
            <a:r>
              <a:rPr lang="en-US" sz="5337" spc="816" dirty="0">
                <a:solidFill>
                  <a:srgbClr val="000000"/>
                </a:solidFill>
                <a:latin typeface="Notable"/>
                <a:ea typeface="Notable"/>
                <a:cs typeface="Notable"/>
                <a:sym typeface="Notable"/>
              </a:rPr>
              <a:t>K.A.M.A.L.A</a:t>
            </a:r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2D193541-3C88-59B8-25B6-7B0C2B895981}"/>
              </a:ext>
            </a:extLst>
          </p:cNvPr>
          <p:cNvGrpSpPr/>
          <p:nvPr/>
        </p:nvGrpSpPr>
        <p:grpSpPr>
          <a:xfrm>
            <a:off x="517637" y="1011709"/>
            <a:ext cx="17345814" cy="9037363"/>
            <a:chOff x="-8416" y="-38100"/>
            <a:chExt cx="1568312" cy="817108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31867700-121D-1A41-9791-B7AA7E8BF5B9}"/>
                </a:ext>
              </a:extLst>
            </p:cNvPr>
            <p:cNvSpPr/>
            <p:nvPr/>
          </p:nvSpPr>
          <p:spPr>
            <a:xfrm>
              <a:off x="-8416" y="5202"/>
              <a:ext cx="1559896" cy="773806"/>
            </a:xfrm>
            <a:custGeom>
              <a:avLst/>
              <a:gdLst/>
              <a:ahLst/>
              <a:cxnLst/>
              <a:rect l="l" t="t" r="r" b="b"/>
              <a:pathLst>
                <a:path w="1559896" h="773806">
                  <a:moveTo>
                    <a:pt x="0" y="0"/>
                  </a:moveTo>
                  <a:lnTo>
                    <a:pt x="1559896" y="0"/>
                  </a:lnTo>
                  <a:lnTo>
                    <a:pt x="1559896" y="773806"/>
                  </a:lnTo>
                  <a:lnTo>
                    <a:pt x="0" y="77380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 dirty="0"/>
            </a:p>
            <a:p>
              <a:endParaRPr lang="en-US" dirty="0"/>
            </a:p>
            <a:p>
              <a:pPr algn="ctr"/>
              <a:r>
                <a:rPr lang="en-US" sz="2800" dirty="0"/>
                <a:t>A screenshot showing the virtual support this agent is providing on discord as automated in the workflow.</a:t>
              </a:r>
            </a:p>
            <a:p>
              <a:endParaRPr lang="en-US" dirty="0"/>
            </a:p>
          </p:txBody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4AD8FC5A-CFA0-9B9F-CDA8-FA312D08C2AE}"/>
                </a:ext>
              </a:extLst>
            </p:cNvPr>
            <p:cNvSpPr txBox="1"/>
            <p:nvPr/>
          </p:nvSpPr>
          <p:spPr>
            <a:xfrm>
              <a:off x="0" y="-38100"/>
              <a:ext cx="1559896" cy="811906"/>
            </a:xfrm>
            <a:prstGeom prst="rect">
              <a:avLst/>
            </a:prstGeom>
          </p:spPr>
          <p:txBody>
            <a:bodyPr lIns="147979" tIns="147979" rIns="147979" bIns="147979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TextBox 7">
            <a:extLst>
              <a:ext uri="{FF2B5EF4-FFF2-40B4-BE49-F238E27FC236}">
                <a16:creationId xmlns:a16="http://schemas.microsoft.com/office/drawing/2014/main" id="{C354154B-B22E-EA0C-BC51-5047DB138323}"/>
              </a:ext>
            </a:extLst>
          </p:cNvPr>
          <p:cNvSpPr txBox="1"/>
          <p:nvPr/>
        </p:nvSpPr>
        <p:spPr>
          <a:xfrm>
            <a:off x="6400800" y="1423965"/>
            <a:ext cx="5885482" cy="7784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584"/>
              </a:lnSpc>
            </a:pPr>
            <a:r>
              <a:rPr lang="en-US" sz="4400" dirty="0">
                <a:solidFill>
                  <a:srgbClr val="262F43"/>
                </a:solidFill>
                <a:latin typeface="Impact"/>
                <a:ea typeface="Impact"/>
                <a:cs typeface="Impact"/>
                <a:sym typeface="Impact"/>
              </a:rPr>
              <a:t>Screenshot-2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466A934-34DD-B5A8-EAAE-4949D8E453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2664385"/>
            <a:ext cx="11582400" cy="723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2742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F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10719" y="1433102"/>
            <a:ext cx="17252732" cy="8483164"/>
            <a:chOff x="0" y="0"/>
            <a:chExt cx="1559896" cy="76700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559896" cy="767001"/>
            </a:xfrm>
            <a:custGeom>
              <a:avLst/>
              <a:gdLst/>
              <a:ahLst/>
              <a:cxnLst/>
              <a:rect l="l" t="t" r="r" b="b"/>
              <a:pathLst>
                <a:path w="1559896" h="767001">
                  <a:moveTo>
                    <a:pt x="0" y="0"/>
                  </a:moveTo>
                  <a:lnTo>
                    <a:pt x="1559896" y="0"/>
                  </a:lnTo>
                  <a:lnTo>
                    <a:pt x="1559896" y="767001"/>
                  </a:lnTo>
                  <a:lnTo>
                    <a:pt x="0" y="76700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559896" cy="805101"/>
            </a:xfrm>
            <a:prstGeom prst="rect">
              <a:avLst/>
            </a:prstGeom>
          </p:spPr>
          <p:txBody>
            <a:bodyPr lIns="147979" tIns="147979" rIns="147979" bIns="147979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4800600" y="2184287"/>
            <a:ext cx="8991601" cy="8485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584"/>
              </a:lnSpc>
            </a:pPr>
            <a:r>
              <a:rPr lang="en-US" sz="8030" dirty="0">
                <a:solidFill>
                  <a:srgbClr val="262F43"/>
                </a:solidFill>
                <a:latin typeface="Impact"/>
                <a:ea typeface="Impact"/>
                <a:cs typeface="Impact"/>
                <a:sym typeface="Impact"/>
              </a:rPr>
              <a:t>FUTURE SCOPE</a:t>
            </a:r>
          </a:p>
        </p:txBody>
      </p:sp>
      <p:sp>
        <p:nvSpPr>
          <p:cNvPr id="6" name="TextBox 6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10719" y="1069247"/>
            <a:ext cx="11417728" cy="297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 spc="122" dirty="0">
                <a:solidFill>
                  <a:srgbClr val="000000"/>
                </a:solidFill>
                <a:latin typeface="Cotoris"/>
                <a:ea typeface="Cotoris"/>
                <a:cs typeface="Cotoris"/>
                <a:sym typeface="Cotoris"/>
              </a:rPr>
              <a:t>Kapidhwaj Association of Modern logic, Automation, Learning and career Advancement</a:t>
            </a:r>
          </a:p>
        </p:txBody>
      </p:sp>
      <p:sp>
        <p:nvSpPr>
          <p:cNvPr id="7" name="TextBox 7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43056" y="111853"/>
            <a:ext cx="5876527" cy="9168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72"/>
              </a:lnSpc>
              <a:spcBef>
                <a:spcPct val="0"/>
              </a:spcBef>
            </a:pPr>
            <a:r>
              <a:rPr lang="en-US" sz="5337" spc="816" dirty="0">
                <a:solidFill>
                  <a:srgbClr val="000000"/>
                </a:solidFill>
                <a:latin typeface="Notable"/>
                <a:ea typeface="Notable"/>
                <a:cs typeface="Notable"/>
                <a:sym typeface="Notable"/>
              </a:rPr>
              <a:t>K.A.M.A.L.A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2CDFDFE-674D-F571-11BA-DF5D33F9C851}"/>
              </a:ext>
            </a:extLst>
          </p:cNvPr>
          <p:cNvSpPr txBox="1"/>
          <p:nvPr/>
        </p:nvSpPr>
        <p:spPr>
          <a:xfrm>
            <a:off x="2133600" y="3099464"/>
            <a:ext cx="13944600" cy="4339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2000" dirty="0"/>
          </a:p>
          <a:p>
            <a:pPr algn="just"/>
            <a:r>
              <a:rPr lang="en-US" sz="3200" dirty="0">
                <a:latin typeface="Abadi" panose="020B0604020104020204" pitchFamily="34" charset="0"/>
              </a:rPr>
              <a:t>The Mental Health Check-In Agent can evolve by integrating with wearable devices (like smartwatches) to monitor real-time stress indicators such as heart rate or sleep patterns. Future updates may include emotion recognition through voice or facial analysis, multilingual and culturally adaptive support, and AI-personalized wellness routines. Additionally, it could enable anonymous peer support communities, gamified mental health challenges, and deeper integration with therapy platforms—making it a holistic tool for emotional well-being and preventive mental health care.</a:t>
            </a:r>
            <a:endParaRPr lang="en-IN" sz="3200" dirty="0">
              <a:latin typeface="Abadi" panose="020B0604020104020204" pitchFamily="34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</TotalTime>
  <Words>458</Words>
  <Application>Microsoft Office PowerPoint</Application>
  <PresentationFormat>Custom</PresentationFormat>
  <Paragraphs>99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8" baseType="lpstr">
      <vt:lpstr>Garet Bold</vt:lpstr>
      <vt:lpstr>Garet</vt:lpstr>
      <vt:lpstr>Arial</vt:lpstr>
      <vt:lpstr>Cotoris</vt:lpstr>
      <vt:lpstr>Notable</vt:lpstr>
      <vt:lpstr>Impact</vt:lpstr>
      <vt:lpstr>The Seasons</vt:lpstr>
      <vt:lpstr>Calibri</vt:lpstr>
      <vt:lpstr>Abadi</vt:lpstr>
      <vt:lpstr>Archivo Black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Mini Hackathon PPT</dc:title>
  <dc:creator>ANU PRIYA</dc:creator>
  <cp:lastModifiedBy>ANU PRIYA</cp:lastModifiedBy>
  <cp:revision>4</cp:revision>
  <dcterms:created xsi:type="dcterms:W3CDTF">2006-08-16T00:00:00Z</dcterms:created>
  <dcterms:modified xsi:type="dcterms:W3CDTF">2025-06-21T14:09:59Z</dcterms:modified>
  <dc:identifier>DAGq9e7HApg</dc:identifie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XPowerLiteLastOptimized">
    <vt:lpwstr>6404948</vt:lpwstr>
  </property>
  <property fmtid="{D5CDD505-2E9C-101B-9397-08002B2CF9AE}" pid="3" name="NXPowerLiteSettings">
    <vt:lpwstr>F7000400038000</vt:lpwstr>
  </property>
  <property fmtid="{D5CDD505-2E9C-101B-9397-08002B2CF9AE}" pid="4" name="NXPowerLiteVersion">
    <vt:lpwstr>S10.3.1</vt:lpwstr>
  </property>
</Properties>
</file>